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8" r:id="rId4"/>
    <p:sldId id="265" r:id="rId5"/>
    <p:sldId id="263" r:id="rId6"/>
    <p:sldId id="415" r:id="rId7"/>
    <p:sldId id="413" r:id="rId8"/>
    <p:sldId id="408" r:id="rId9"/>
    <p:sldId id="393" r:id="rId10"/>
    <p:sldId id="391" r:id="rId11"/>
    <p:sldId id="394" r:id="rId12"/>
    <p:sldId id="395" r:id="rId13"/>
    <p:sldId id="260" r:id="rId14"/>
    <p:sldId id="268" r:id="rId15"/>
    <p:sldId id="269" r:id="rId16"/>
    <p:sldId id="409" r:id="rId17"/>
    <p:sldId id="411" r:id="rId18"/>
    <p:sldId id="412" r:id="rId19"/>
    <p:sldId id="410" r:id="rId20"/>
    <p:sldId id="267" r:id="rId21"/>
    <p:sldId id="259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2C6"/>
    <a:srgbClr val="284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66" autoAdjust="0"/>
    <p:restoredTop sz="94614"/>
  </p:normalViewPr>
  <p:slideViewPr>
    <p:cSldViewPr snapToGrid="0">
      <p:cViewPr varScale="1">
        <p:scale>
          <a:sx n="82" d="100"/>
          <a:sy n="82" d="100"/>
        </p:scale>
        <p:origin x="200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D46D42-BB8E-F3B3-DD51-317BC72A5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150561-A9D9-FBA0-72AF-39489982C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57EA9C-2185-FF0D-0B80-227DDDB9F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EE6324-F222-19BE-B44F-6B0577D97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968D7E-9648-7405-03C0-2ECC89F5E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9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90B16D-5B9D-03A7-D705-59A236992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4D7A68C-C005-C7AE-F758-96D91C9355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96C50D-246B-2C6C-69B2-7BD88A2A2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19BA84-3348-E203-F4F6-9967E844F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EAC407-A45B-27D1-85F2-038C2067B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99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305DE49-AFB8-955E-E5FF-D4CCB47D71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5668973-D289-D25E-418A-9B9F46B6D9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1F0C4C-D789-5B90-7FC5-E7D71DA33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A257BD-9A18-7F9B-A129-C99A9DDEB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D9E4D5-DDF2-DBAB-445E-F27484775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804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FDFF14-9E0E-CF84-2236-2E9760F8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A144F3-08B8-C11F-BDFF-F83E54F50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B5C719-AB8C-482B-5F39-BB611D8DF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245D77-CEEF-15F2-4848-E94F034E8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F1CD2-367C-4ECB-37D7-87A5498BA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760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C05B7E-45C3-2D84-85F5-84C6BC38B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A413E1B-0322-D686-AEF3-5CDF456B5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FEFE6A-EFC4-60B6-1A6E-DB154BAD1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B82A57-EFFD-1177-E628-AF466E1C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FBAF89-FECF-F7AA-E784-B59D5274F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566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A82408-0711-C974-81D3-30E0B1610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86FFBB-6E41-A89F-5ECC-97F67948FB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891C567-019B-FE02-FE84-56D092924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B333695-E365-C1A7-C54E-8E7798AB2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D557048-61F4-BE02-F2F2-C1482FCC9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DDA8A94-82AD-0E63-30DE-F2661E806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54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9B0860-8017-47A9-913E-C2DE9AE13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ADFACE-1857-2695-91AB-3224ADE53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28FA737-E8E1-2A9F-AD90-2A0B66255C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2C926E4-A4E9-44FD-4B0C-B1E65295C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AD751D4-3654-23D2-1970-49C074CC2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0E4217E-50E9-CC1B-59DF-12603E3E4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5F6DCC-AA50-8BE7-9A20-78DB64DFF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66660EC-4ED6-0FF8-672B-D93E4DE19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08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BFB7C3-E794-EEB6-2EF1-DA4EE36DE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A06CBFD-F0B7-ED34-CF0A-B0D7C2189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809F538-7900-9C2E-EBF0-EC96B3884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B26082B-9E99-AE88-3160-2EFE57B08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16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659E095-4CFC-3A31-7464-D2FF6792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1473239-BAB1-13B0-F523-81D9B0D26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A6D4544-D0E8-9400-8FF6-E9308C794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214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8890CE-F76C-E87C-C3C6-F3507FE55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B10C39-B2C5-3A3E-4E29-FBCF3AE05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0E08DB3-9A9F-DE93-1A07-E5AB7ACDA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C3146EE-72F7-6941-F2FF-4F9F26BC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5906468-84F8-BD60-9726-D35B2A41F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83BF88A-9B28-4DF8-0E30-4D1AA88C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189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ADA3ED-93E5-7418-4983-6FFBB8A58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ED44152-5028-0E0A-ACF2-BAFC8E73D5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732C5E8-5598-C6D2-5526-F19F52341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0EBE71-A9D0-8712-7F9A-1F7375C92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F7219C0-A2AB-38B7-AFB7-1A2E737B4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5795615-0422-5E73-83A3-A73FA72F0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408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E76AF88-AF9E-4BE7-93C3-FB405508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74E5870-2700-6C45-4AB1-939EAB474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D7AF51F-7608-0D74-7ECE-5C210A3DDF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7BA9B3-9D14-484D-8BE4-18A7F3BC36D3}" type="datetimeFigureOut">
              <a:rPr lang="tr-TR" smtClean="0"/>
              <a:t>20.07.2026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0EEDA0-00EF-3C92-BB83-D4B92BB337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DF15BD-957D-F483-1B82-A8FCBF556E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EFF17E-5307-44EC-BD39-2342C2DDAE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13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mu.edu.tr/eczanehizmetleri1/sayfa/20292/laboratuvarimiz/tr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www.kmu.edu.tr/terapiverehabilitasyon1/sayfa/20285/laboratuvarimiz/t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mu.edu.tr/tibbihizmetler1/sayfa/20291/laboratuvarimiz/tr" TargetMode="External"/><Relationship Id="rId2" Type="http://schemas.openxmlformats.org/officeDocument/2006/relationships/hyperlink" Target="https://www.kmu.edu.tr/terapiverehabilitasyon1/sayfa/20285/laboratuvarimiz/t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kmu.edu.tr/terapiverehabilitasyon1/sayfa/20285/laboratuvarimiz/t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kmu.edu.tr/eczanehizmetleri1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kmu.edu.tr/tibbihizmetler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metin, ekran görüntüsü, meneviş mavisi, logo içeren bir resim&#10;&#10;Açıklama otomatik olarak oluşturuldu">
            <a:extLst>
              <a:ext uri="{FF2B5EF4-FFF2-40B4-BE49-F238E27FC236}">
                <a16:creationId xmlns:a16="http://schemas.microsoft.com/office/drawing/2014/main" id="{FDCFE7A5-F8A0-0880-4A9B-CDC33B44A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4B1072A8-9980-B6B3-D888-D99D5A899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7772" y="4453128"/>
            <a:ext cx="6696456" cy="1363472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1D82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ERMENEK UYSAL VE HASAN KALAN SAĞLIK HİZMETLERİ MESLEK YÜKSEKOKULU</a:t>
            </a:r>
          </a:p>
        </p:txBody>
      </p:sp>
      <p:sp>
        <p:nvSpPr>
          <p:cNvPr id="3" name="Başlık 1">
            <a:extLst>
              <a:ext uri="{FF2B5EF4-FFF2-40B4-BE49-F238E27FC236}">
                <a16:creationId xmlns:a16="http://schemas.microsoft.com/office/drawing/2014/main" id="{6F1F8DD1-FA0A-B3C2-FB33-06EAA355FE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21886" y="6382512"/>
            <a:ext cx="3348228" cy="3794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400" dirty="0">
                <a:solidFill>
                  <a:srgbClr val="284B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Karamanoğlu </a:t>
            </a:r>
            <a:r>
              <a:rPr lang="tr-TR" sz="1400" dirty="0" err="1">
                <a:solidFill>
                  <a:srgbClr val="284B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Mehmetbey</a:t>
            </a:r>
            <a:r>
              <a:rPr lang="tr-TR" sz="1400" dirty="0">
                <a:solidFill>
                  <a:srgbClr val="284B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Üniversitesi</a:t>
            </a:r>
          </a:p>
        </p:txBody>
      </p:sp>
    </p:spTree>
    <p:extLst>
      <p:ext uri="{BB962C8B-B14F-4D97-AF65-F5344CB8AC3E}">
        <p14:creationId xmlns:p14="http://schemas.microsoft.com/office/powerpoint/2010/main" val="3412266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DC0D86-E03B-C30F-8E65-A8C64E154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6686" y="116633"/>
            <a:ext cx="837474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ERMENEK UYSAL VE HASAN KALAN SAĞLIK HİZMETLERİ MESLEK YÜKSEKOKULU 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YAYINLARIN VERİSİ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CA11881E-9799-1ED2-1B08-D42B6BBB0E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726446"/>
              </p:ext>
            </p:extLst>
          </p:nvPr>
        </p:nvGraphicFramePr>
        <p:xfrm>
          <a:off x="3236686" y="902931"/>
          <a:ext cx="8273141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8111">
                  <a:extLst>
                    <a:ext uri="{9D8B030D-6E8A-4147-A177-3AD203B41FA5}">
                      <a16:colId xmlns:a16="http://schemas.microsoft.com/office/drawing/2014/main" val="3100893595"/>
                    </a:ext>
                  </a:extLst>
                </a:gridCol>
                <a:gridCol w="569186">
                  <a:extLst>
                    <a:ext uri="{9D8B030D-6E8A-4147-A177-3AD203B41FA5}">
                      <a16:colId xmlns:a16="http://schemas.microsoft.com/office/drawing/2014/main" val="3864018173"/>
                    </a:ext>
                  </a:extLst>
                </a:gridCol>
                <a:gridCol w="435920">
                  <a:extLst>
                    <a:ext uri="{9D8B030D-6E8A-4147-A177-3AD203B41FA5}">
                      <a16:colId xmlns:a16="http://schemas.microsoft.com/office/drawing/2014/main" val="392289822"/>
                    </a:ext>
                  </a:extLst>
                </a:gridCol>
                <a:gridCol w="552858">
                  <a:extLst>
                    <a:ext uri="{9D8B030D-6E8A-4147-A177-3AD203B41FA5}">
                      <a16:colId xmlns:a16="http://schemas.microsoft.com/office/drawing/2014/main" val="3328166338"/>
                    </a:ext>
                  </a:extLst>
                </a:gridCol>
                <a:gridCol w="1036609">
                  <a:extLst>
                    <a:ext uri="{9D8B030D-6E8A-4147-A177-3AD203B41FA5}">
                      <a16:colId xmlns:a16="http://schemas.microsoft.com/office/drawing/2014/main" val="311639931"/>
                    </a:ext>
                  </a:extLst>
                </a:gridCol>
                <a:gridCol w="593189">
                  <a:extLst>
                    <a:ext uri="{9D8B030D-6E8A-4147-A177-3AD203B41FA5}">
                      <a16:colId xmlns:a16="http://schemas.microsoft.com/office/drawing/2014/main" val="676905390"/>
                    </a:ext>
                  </a:extLst>
                </a:gridCol>
                <a:gridCol w="1016271">
                  <a:extLst>
                    <a:ext uri="{9D8B030D-6E8A-4147-A177-3AD203B41FA5}">
                      <a16:colId xmlns:a16="http://schemas.microsoft.com/office/drawing/2014/main" val="694700694"/>
                    </a:ext>
                  </a:extLst>
                </a:gridCol>
                <a:gridCol w="1312009">
                  <a:extLst>
                    <a:ext uri="{9D8B030D-6E8A-4147-A177-3AD203B41FA5}">
                      <a16:colId xmlns:a16="http://schemas.microsoft.com/office/drawing/2014/main" val="643886990"/>
                    </a:ext>
                  </a:extLst>
                </a:gridCol>
                <a:gridCol w="844494">
                  <a:extLst>
                    <a:ext uri="{9D8B030D-6E8A-4147-A177-3AD203B41FA5}">
                      <a16:colId xmlns:a16="http://schemas.microsoft.com/office/drawing/2014/main" val="600372090"/>
                    </a:ext>
                  </a:extLst>
                </a:gridCol>
                <a:gridCol w="844494">
                  <a:extLst>
                    <a:ext uri="{9D8B030D-6E8A-4147-A177-3AD203B41FA5}">
                      <a16:colId xmlns:a16="http://schemas.microsoft.com/office/drawing/2014/main" val="2744472278"/>
                    </a:ext>
                  </a:extLst>
                </a:gridCol>
              </a:tblGrid>
              <a:tr h="24217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r>
                        <a:rPr lang="tr-TR" dirty="0"/>
                        <a:t> 2025 YILI YAYIN LİSTESİ (1 OCAK-31 ARALIK 2025)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02417"/>
                  </a:ext>
                </a:extLst>
              </a:tr>
              <a:tr h="184606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MAKALE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BİLDİRİ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KİTAP- KİTAP BÖLÜMÜ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POJE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536977"/>
                  </a:ext>
                </a:extLst>
              </a:tr>
              <a:tr h="322896">
                <a:tc rowSpan="2">
                  <a:txBody>
                    <a:bodyPr/>
                    <a:lstStyle/>
                    <a:p>
                      <a:r>
                        <a:rPr lang="tr-TR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ECZANE HİZMETLERİ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800" dirty="0"/>
                        <a:t>SCI/SSCI/AHCI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/>
                        <a:t>ESCI/SCOPUS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/>
                        <a:t>TRDİZİN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ULUSLARARASI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ULUSLARARASI</a:t>
                      </a: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ULUSAL</a:t>
                      </a: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TÜBİTAK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196599"/>
                  </a:ext>
                </a:extLst>
              </a:tr>
              <a:tr h="1917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05069843"/>
                  </a:ext>
                </a:extLst>
              </a:tr>
            </a:tbl>
          </a:graphicData>
        </a:graphic>
      </p:graphicFrame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0B1C5684-B5AD-F02C-DA8F-B127A5E3E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280501"/>
              </p:ext>
            </p:extLst>
          </p:nvPr>
        </p:nvGraphicFramePr>
        <p:xfrm>
          <a:off x="3236686" y="2348881"/>
          <a:ext cx="8273142" cy="4392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857">
                  <a:extLst>
                    <a:ext uri="{9D8B030D-6E8A-4147-A177-3AD203B41FA5}">
                      <a16:colId xmlns:a16="http://schemas.microsoft.com/office/drawing/2014/main" val="4193531703"/>
                    </a:ext>
                  </a:extLst>
                </a:gridCol>
                <a:gridCol w="1378857">
                  <a:extLst>
                    <a:ext uri="{9D8B030D-6E8A-4147-A177-3AD203B41FA5}">
                      <a16:colId xmlns:a16="http://schemas.microsoft.com/office/drawing/2014/main" val="2572438709"/>
                    </a:ext>
                  </a:extLst>
                </a:gridCol>
                <a:gridCol w="1378857">
                  <a:extLst>
                    <a:ext uri="{9D8B030D-6E8A-4147-A177-3AD203B41FA5}">
                      <a16:colId xmlns:a16="http://schemas.microsoft.com/office/drawing/2014/main" val="2798889001"/>
                    </a:ext>
                  </a:extLst>
                </a:gridCol>
                <a:gridCol w="1378857">
                  <a:extLst>
                    <a:ext uri="{9D8B030D-6E8A-4147-A177-3AD203B41FA5}">
                      <a16:colId xmlns:a16="http://schemas.microsoft.com/office/drawing/2014/main" val="2552927425"/>
                    </a:ext>
                  </a:extLst>
                </a:gridCol>
                <a:gridCol w="1378857">
                  <a:extLst>
                    <a:ext uri="{9D8B030D-6E8A-4147-A177-3AD203B41FA5}">
                      <a16:colId xmlns:a16="http://schemas.microsoft.com/office/drawing/2014/main" val="2821860449"/>
                    </a:ext>
                  </a:extLst>
                </a:gridCol>
                <a:gridCol w="1378857">
                  <a:extLst>
                    <a:ext uri="{9D8B030D-6E8A-4147-A177-3AD203B41FA5}">
                      <a16:colId xmlns:a16="http://schemas.microsoft.com/office/drawing/2014/main" val="3866995645"/>
                    </a:ext>
                  </a:extLst>
                </a:gridCol>
              </a:tblGrid>
              <a:tr h="1313902">
                <a:tc>
                  <a:txBody>
                    <a:bodyPr/>
                    <a:lstStyle/>
                    <a:p>
                      <a:r>
                        <a:rPr lang="tr-TR" dirty="0"/>
                        <a:t>ÖĞRETİM ELEMANI ADI-SOYADI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MAKALE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KİTAP/KİTAP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EDİTÖRLÜK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PROJE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668171"/>
                  </a:ext>
                </a:extLst>
              </a:tr>
              <a:tr h="1438533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Doç. Dr. Yasin UZUN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1 SCI-Q1</a:t>
                      </a:r>
                    </a:p>
                    <a:p>
                      <a:r>
                        <a:rPr lang="tr-TR" sz="1200" dirty="0"/>
                        <a:t>2 TR-DİZİN</a:t>
                      </a:r>
                    </a:p>
                    <a:p>
                      <a:r>
                        <a:rPr lang="tr-TR" sz="1200" dirty="0"/>
                        <a:t>2 TR-DİZİN,ICI</a:t>
                      </a:r>
                    </a:p>
                    <a:p>
                      <a:r>
                        <a:rPr lang="tr-TR" sz="1200" dirty="0"/>
                        <a:t>1 ICI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215263"/>
                  </a:ext>
                </a:extLst>
              </a:tr>
              <a:tr h="629358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Öğr. Gör. Esra ARMAĞAN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1 SCI-Q1</a:t>
                      </a:r>
                    </a:p>
                    <a:p>
                      <a:r>
                        <a:rPr lang="tr-TR" sz="1200" dirty="0"/>
                        <a:t>1 TR-DİZİN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4 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3 BAP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988900"/>
                  </a:ext>
                </a:extLst>
              </a:tr>
              <a:tr h="505347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Öğr. Gör.  İbrahim Berk GÜNAY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245994"/>
                  </a:ext>
                </a:extLst>
              </a:tr>
              <a:tr h="505347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Dr. Öğretim Üyesi Elif ÇATIKKAŞ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1 ICI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3 ULUSLARARASI 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4 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1 BAP</a:t>
                      </a:r>
                    </a:p>
                    <a:p>
                      <a:r>
                        <a:rPr lang="tr-TR" sz="1200" dirty="0"/>
                        <a:t>1 HASTUVİT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969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436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8277A-96C5-9E78-BF7A-800379FAD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4F1C1C-1F87-0311-D0C3-BEC5DEB18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0914" y="365125"/>
            <a:ext cx="8392886" cy="970189"/>
          </a:xfrm>
        </p:spPr>
        <p:txBody>
          <a:bodyPr>
            <a:norm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ERMENEK UYSAL VE HASAN KALAN SAĞLIK HİZMETLERİ MESLEK YÜKSEKOKULU 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YAYINLARIN VERİSİ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B358477-07BD-E5A0-387B-22EB32B1E9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2442837"/>
              </p:ext>
            </p:extLst>
          </p:nvPr>
        </p:nvGraphicFramePr>
        <p:xfrm>
          <a:off x="2960913" y="1335315"/>
          <a:ext cx="8752117" cy="1782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950">
                  <a:extLst>
                    <a:ext uri="{9D8B030D-6E8A-4147-A177-3AD203B41FA5}">
                      <a16:colId xmlns:a16="http://schemas.microsoft.com/office/drawing/2014/main" val="3100893595"/>
                    </a:ext>
                  </a:extLst>
                </a:gridCol>
                <a:gridCol w="602139">
                  <a:extLst>
                    <a:ext uri="{9D8B030D-6E8A-4147-A177-3AD203B41FA5}">
                      <a16:colId xmlns:a16="http://schemas.microsoft.com/office/drawing/2014/main" val="3864018173"/>
                    </a:ext>
                  </a:extLst>
                </a:gridCol>
                <a:gridCol w="461158">
                  <a:extLst>
                    <a:ext uri="{9D8B030D-6E8A-4147-A177-3AD203B41FA5}">
                      <a16:colId xmlns:a16="http://schemas.microsoft.com/office/drawing/2014/main" val="392289822"/>
                    </a:ext>
                  </a:extLst>
                </a:gridCol>
                <a:gridCol w="584866">
                  <a:extLst>
                    <a:ext uri="{9D8B030D-6E8A-4147-A177-3AD203B41FA5}">
                      <a16:colId xmlns:a16="http://schemas.microsoft.com/office/drawing/2014/main" val="3328166338"/>
                    </a:ext>
                  </a:extLst>
                </a:gridCol>
                <a:gridCol w="1096623">
                  <a:extLst>
                    <a:ext uri="{9D8B030D-6E8A-4147-A177-3AD203B41FA5}">
                      <a16:colId xmlns:a16="http://schemas.microsoft.com/office/drawing/2014/main" val="311639931"/>
                    </a:ext>
                  </a:extLst>
                </a:gridCol>
                <a:gridCol w="627532">
                  <a:extLst>
                    <a:ext uri="{9D8B030D-6E8A-4147-A177-3AD203B41FA5}">
                      <a16:colId xmlns:a16="http://schemas.microsoft.com/office/drawing/2014/main" val="676905390"/>
                    </a:ext>
                  </a:extLst>
                </a:gridCol>
                <a:gridCol w="1075109">
                  <a:extLst>
                    <a:ext uri="{9D8B030D-6E8A-4147-A177-3AD203B41FA5}">
                      <a16:colId xmlns:a16="http://schemas.microsoft.com/office/drawing/2014/main" val="694700694"/>
                    </a:ext>
                  </a:extLst>
                </a:gridCol>
                <a:gridCol w="1387968">
                  <a:extLst>
                    <a:ext uri="{9D8B030D-6E8A-4147-A177-3AD203B41FA5}">
                      <a16:colId xmlns:a16="http://schemas.microsoft.com/office/drawing/2014/main" val="643886990"/>
                    </a:ext>
                  </a:extLst>
                </a:gridCol>
                <a:gridCol w="893386">
                  <a:extLst>
                    <a:ext uri="{9D8B030D-6E8A-4147-A177-3AD203B41FA5}">
                      <a16:colId xmlns:a16="http://schemas.microsoft.com/office/drawing/2014/main" val="600372090"/>
                    </a:ext>
                  </a:extLst>
                </a:gridCol>
                <a:gridCol w="893386">
                  <a:extLst>
                    <a:ext uri="{9D8B030D-6E8A-4147-A177-3AD203B41FA5}">
                      <a16:colId xmlns:a16="http://schemas.microsoft.com/office/drawing/2014/main" val="2744472278"/>
                    </a:ext>
                  </a:extLst>
                </a:gridCol>
              </a:tblGrid>
              <a:tr h="462179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r>
                        <a:rPr lang="tr-TR" dirty="0"/>
                        <a:t> 2025 YILI YAYIN LİSTESİ (1 OCAK-31 ARALIK 2025)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02417"/>
                  </a:ext>
                </a:extLst>
              </a:tr>
              <a:tr h="462179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MAKALE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BİLDİRİ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KİTAP- KİTAP BÖLÜMÜ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POJE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536977"/>
                  </a:ext>
                </a:extLst>
              </a:tr>
              <a:tr h="471758">
                <a:tc rowSpan="2">
                  <a:txBody>
                    <a:bodyPr/>
                    <a:lstStyle/>
                    <a:p>
                      <a:r>
                        <a:rPr lang="tr-TR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FİZYOTERAPİ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800" dirty="0"/>
                        <a:t>SCI/SSCI/AHCI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/>
                        <a:t>ESCI/SCOPUS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/>
                        <a:t>TRDİZİN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ULUSLARARASI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ULUSLARARASI</a:t>
                      </a: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ULUSAL</a:t>
                      </a: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TÜBİTAK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196599"/>
                  </a:ext>
                </a:extLst>
              </a:tr>
              <a:tr h="37037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05069843"/>
                  </a:ext>
                </a:extLst>
              </a:tr>
            </a:tbl>
          </a:graphicData>
        </a:graphic>
      </p:graphicFrame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928AEA4F-29F5-F08F-9BAC-072434A2AA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214620"/>
              </p:ext>
            </p:extLst>
          </p:nvPr>
        </p:nvGraphicFramePr>
        <p:xfrm>
          <a:off x="2960910" y="3117729"/>
          <a:ext cx="8752116" cy="3613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8686">
                  <a:extLst>
                    <a:ext uri="{9D8B030D-6E8A-4147-A177-3AD203B41FA5}">
                      <a16:colId xmlns:a16="http://schemas.microsoft.com/office/drawing/2014/main" val="3605196108"/>
                    </a:ext>
                  </a:extLst>
                </a:gridCol>
                <a:gridCol w="1458686">
                  <a:extLst>
                    <a:ext uri="{9D8B030D-6E8A-4147-A177-3AD203B41FA5}">
                      <a16:colId xmlns:a16="http://schemas.microsoft.com/office/drawing/2014/main" val="2114277912"/>
                    </a:ext>
                  </a:extLst>
                </a:gridCol>
                <a:gridCol w="1458686">
                  <a:extLst>
                    <a:ext uri="{9D8B030D-6E8A-4147-A177-3AD203B41FA5}">
                      <a16:colId xmlns:a16="http://schemas.microsoft.com/office/drawing/2014/main" val="2045251117"/>
                    </a:ext>
                  </a:extLst>
                </a:gridCol>
                <a:gridCol w="1458686">
                  <a:extLst>
                    <a:ext uri="{9D8B030D-6E8A-4147-A177-3AD203B41FA5}">
                      <a16:colId xmlns:a16="http://schemas.microsoft.com/office/drawing/2014/main" val="4028258759"/>
                    </a:ext>
                  </a:extLst>
                </a:gridCol>
                <a:gridCol w="1458686">
                  <a:extLst>
                    <a:ext uri="{9D8B030D-6E8A-4147-A177-3AD203B41FA5}">
                      <a16:colId xmlns:a16="http://schemas.microsoft.com/office/drawing/2014/main" val="193355555"/>
                    </a:ext>
                  </a:extLst>
                </a:gridCol>
                <a:gridCol w="1458686">
                  <a:extLst>
                    <a:ext uri="{9D8B030D-6E8A-4147-A177-3AD203B41FA5}">
                      <a16:colId xmlns:a16="http://schemas.microsoft.com/office/drawing/2014/main" val="973386553"/>
                    </a:ext>
                  </a:extLst>
                </a:gridCol>
              </a:tblGrid>
              <a:tr h="859800">
                <a:tc>
                  <a:txBody>
                    <a:bodyPr/>
                    <a:lstStyle/>
                    <a:p>
                      <a:r>
                        <a:rPr lang="tr-TR" dirty="0"/>
                        <a:t>ÖĞRETİM ELEMANI ADI-SOYADI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MAKALE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KİTAP/KİTAP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EDİTÖRLÜK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PROJE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665091"/>
                  </a:ext>
                </a:extLst>
              </a:tr>
              <a:tr h="817891">
                <a:tc>
                  <a:txBody>
                    <a:bodyPr/>
                    <a:lstStyle/>
                    <a:p>
                      <a:r>
                        <a:rPr lang="tr-TR" sz="1400" dirty="0"/>
                        <a:t>Öğr. Gör. Dr. Mustafa ÖZDAMAR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2 ULUSLARARASI 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508776"/>
                  </a:ext>
                </a:extLst>
              </a:tr>
              <a:tr h="817891">
                <a:tc>
                  <a:txBody>
                    <a:bodyPr/>
                    <a:lstStyle/>
                    <a:p>
                      <a:r>
                        <a:rPr lang="tr-TR" sz="1400" dirty="0"/>
                        <a:t>Öğr. Gör. Begüm KOLANKAYA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ULUSLARARASI 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2 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739459"/>
                  </a:ext>
                </a:extLst>
              </a:tr>
              <a:tr h="1063260">
                <a:tc>
                  <a:txBody>
                    <a:bodyPr/>
                    <a:lstStyle/>
                    <a:p>
                      <a:r>
                        <a:rPr lang="tr-TR" sz="1400" dirty="0"/>
                        <a:t>Öğr. Gör.  Gül Büşra ALTUNAY DAVRAN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SCI- 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4 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945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774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C4F5D-5FE4-3EB1-D5FB-B623C520F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CFCFA9-7F6F-1E0E-73EC-27F1A5E65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395" y="159658"/>
            <a:ext cx="8979633" cy="1117600"/>
          </a:xfrm>
        </p:spPr>
        <p:txBody>
          <a:bodyPr>
            <a:norm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ERMENEK UYSAL VE HASAN KALAN SAĞLIK HİZMETLERİ MESLEK YÜKSEKOKULU 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YAYINLARIN VERİSİ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92F20BD0-0358-0FB3-E0C6-4A6EEC3334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1388955"/>
              </p:ext>
            </p:extLst>
          </p:nvPr>
        </p:nvGraphicFramePr>
        <p:xfrm>
          <a:off x="3251200" y="1277259"/>
          <a:ext cx="8461829" cy="1597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471">
                  <a:extLst>
                    <a:ext uri="{9D8B030D-6E8A-4147-A177-3AD203B41FA5}">
                      <a16:colId xmlns:a16="http://schemas.microsoft.com/office/drawing/2014/main" val="3100893595"/>
                    </a:ext>
                  </a:extLst>
                </a:gridCol>
                <a:gridCol w="582168">
                  <a:extLst>
                    <a:ext uri="{9D8B030D-6E8A-4147-A177-3AD203B41FA5}">
                      <a16:colId xmlns:a16="http://schemas.microsoft.com/office/drawing/2014/main" val="3864018173"/>
                    </a:ext>
                  </a:extLst>
                </a:gridCol>
                <a:gridCol w="445863">
                  <a:extLst>
                    <a:ext uri="{9D8B030D-6E8A-4147-A177-3AD203B41FA5}">
                      <a16:colId xmlns:a16="http://schemas.microsoft.com/office/drawing/2014/main" val="392289822"/>
                    </a:ext>
                  </a:extLst>
                </a:gridCol>
                <a:gridCol w="565467">
                  <a:extLst>
                    <a:ext uri="{9D8B030D-6E8A-4147-A177-3AD203B41FA5}">
                      <a16:colId xmlns:a16="http://schemas.microsoft.com/office/drawing/2014/main" val="3328166338"/>
                    </a:ext>
                  </a:extLst>
                </a:gridCol>
                <a:gridCol w="1060250">
                  <a:extLst>
                    <a:ext uri="{9D8B030D-6E8A-4147-A177-3AD203B41FA5}">
                      <a16:colId xmlns:a16="http://schemas.microsoft.com/office/drawing/2014/main" val="311639931"/>
                    </a:ext>
                  </a:extLst>
                </a:gridCol>
                <a:gridCol w="606718">
                  <a:extLst>
                    <a:ext uri="{9D8B030D-6E8A-4147-A177-3AD203B41FA5}">
                      <a16:colId xmlns:a16="http://schemas.microsoft.com/office/drawing/2014/main" val="676905390"/>
                    </a:ext>
                  </a:extLst>
                </a:gridCol>
                <a:gridCol w="1039450">
                  <a:extLst>
                    <a:ext uri="{9D8B030D-6E8A-4147-A177-3AD203B41FA5}">
                      <a16:colId xmlns:a16="http://schemas.microsoft.com/office/drawing/2014/main" val="694700694"/>
                    </a:ext>
                  </a:extLst>
                </a:gridCol>
                <a:gridCol w="1341932">
                  <a:extLst>
                    <a:ext uri="{9D8B030D-6E8A-4147-A177-3AD203B41FA5}">
                      <a16:colId xmlns:a16="http://schemas.microsoft.com/office/drawing/2014/main" val="643886990"/>
                    </a:ext>
                  </a:extLst>
                </a:gridCol>
                <a:gridCol w="863755">
                  <a:extLst>
                    <a:ext uri="{9D8B030D-6E8A-4147-A177-3AD203B41FA5}">
                      <a16:colId xmlns:a16="http://schemas.microsoft.com/office/drawing/2014/main" val="600372090"/>
                    </a:ext>
                  </a:extLst>
                </a:gridCol>
                <a:gridCol w="863755">
                  <a:extLst>
                    <a:ext uri="{9D8B030D-6E8A-4147-A177-3AD203B41FA5}">
                      <a16:colId xmlns:a16="http://schemas.microsoft.com/office/drawing/2014/main" val="2744472278"/>
                    </a:ext>
                  </a:extLst>
                </a:gridCol>
              </a:tblGrid>
              <a:tr h="37215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r>
                        <a:rPr lang="tr-TR" dirty="0"/>
                        <a:t> 2025 YILI YAYIN LİSTESİ (1 OCAK-31 ARALIK 2025)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02417"/>
                  </a:ext>
                </a:extLst>
              </a:tr>
              <a:tr h="372151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MAKALE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BİLDİRİ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KİTAP- KİTAP BÖLÜMÜ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POJE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536977"/>
                  </a:ext>
                </a:extLst>
              </a:tr>
              <a:tr h="379864">
                <a:tc rowSpan="2">
                  <a:txBody>
                    <a:bodyPr/>
                    <a:lstStyle/>
                    <a:p>
                      <a:r>
                        <a:rPr lang="tr-TR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MÜLKİYET KORUMA VE GÜVENLİK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800" dirty="0"/>
                        <a:t>SCI/SSCI/AHCI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/>
                        <a:t>ESCI/SCOPUS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/>
                        <a:t>TRDİZİN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ULUSLARARASI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ULUSLARARASI</a:t>
                      </a: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ULUSAL</a:t>
                      </a: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TÜBİTAK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196599"/>
                  </a:ext>
                </a:extLst>
              </a:tr>
              <a:tr h="29823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05069843"/>
                  </a:ext>
                </a:extLst>
              </a:tr>
            </a:tbl>
          </a:graphicData>
        </a:graphic>
      </p:graphicFrame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205ED619-94D9-1CD6-2EF5-6E4BFC070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004411"/>
              </p:ext>
            </p:extLst>
          </p:nvPr>
        </p:nvGraphicFramePr>
        <p:xfrm>
          <a:off x="3251200" y="2875003"/>
          <a:ext cx="8461830" cy="3823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668">
                  <a:extLst>
                    <a:ext uri="{9D8B030D-6E8A-4147-A177-3AD203B41FA5}">
                      <a16:colId xmlns:a16="http://schemas.microsoft.com/office/drawing/2014/main" val="3605196108"/>
                    </a:ext>
                  </a:extLst>
                </a:gridCol>
                <a:gridCol w="1406942">
                  <a:extLst>
                    <a:ext uri="{9D8B030D-6E8A-4147-A177-3AD203B41FA5}">
                      <a16:colId xmlns:a16="http://schemas.microsoft.com/office/drawing/2014/main" val="2114277912"/>
                    </a:ext>
                  </a:extLst>
                </a:gridCol>
                <a:gridCol w="1410305">
                  <a:extLst>
                    <a:ext uri="{9D8B030D-6E8A-4147-A177-3AD203B41FA5}">
                      <a16:colId xmlns:a16="http://schemas.microsoft.com/office/drawing/2014/main" val="2045251117"/>
                    </a:ext>
                  </a:extLst>
                </a:gridCol>
                <a:gridCol w="1410305">
                  <a:extLst>
                    <a:ext uri="{9D8B030D-6E8A-4147-A177-3AD203B41FA5}">
                      <a16:colId xmlns:a16="http://schemas.microsoft.com/office/drawing/2014/main" val="4028258759"/>
                    </a:ext>
                  </a:extLst>
                </a:gridCol>
                <a:gridCol w="1410305">
                  <a:extLst>
                    <a:ext uri="{9D8B030D-6E8A-4147-A177-3AD203B41FA5}">
                      <a16:colId xmlns:a16="http://schemas.microsoft.com/office/drawing/2014/main" val="193355555"/>
                    </a:ext>
                  </a:extLst>
                </a:gridCol>
                <a:gridCol w="1410305">
                  <a:extLst>
                    <a:ext uri="{9D8B030D-6E8A-4147-A177-3AD203B41FA5}">
                      <a16:colId xmlns:a16="http://schemas.microsoft.com/office/drawing/2014/main" val="973386553"/>
                    </a:ext>
                  </a:extLst>
                </a:gridCol>
              </a:tblGrid>
              <a:tr h="1277711">
                <a:tc>
                  <a:txBody>
                    <a:bodyPr/>
                    <a:lstStyle/>
                    <a:p>
                      <a:r>
                        <a:rPr lang="tr-TR" dirty="0"/>
                        <a:t>ÖĞRETİM ELEMANI ADI-SOYADI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MAKALE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KİTAP/KİTAP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EDİTÖRLÜK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PROJE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665091"/>
                  </a:ext>
                </a:extLst>
              </a:tr>
              <a:tr h="932871">
                <a:tc>
                  <a:txBody>
                    <a:bodyPr/>
                    <a:lstStyle/>
                    <a:p>
                      <a:r>
                        <a:rPr lang="tr-TR" sz="1400" dirty="0"/>
                        <a:t>Öğr. Gör. Ali YILDIRIM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ULUSLARARASI 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508776"/>
                  </a:ext>
                </a:extLst>
              </a:tr>
              <a:tr h="689917">
                <a:tc>
                  <a:txBody>
                    <a:bodyPr/>
                    <a:lstStyle/>
                    <a:p>
                      <a:r>
                        <a:rPr lang="tr-TR" sz="1400" dirty="0"/>
                        <a:t>Öğr. Gör. Didem Cevale OKTAY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739459"/>
                  </a:ext>
                </a:extLst>
              </a:tr>
              <a:tr h="922840">
                <a:tc>
                  <a:txBody>
                    <a:bodyPr/>
                    <a:lstStyle/>
                    <a:p>
                      <a:r>
                        <a:rPr lang="tr-TR" sz="1400" dirty="0"/>
                        <a:t>Öğr. Gör.  Selin CENGİZ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ULUSLARARASI 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2 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EDİTÖRLÜK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945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8606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6698B-DA20-0327-7E85-0DA9C00AC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A5AB69-C9E6-3727-15CB-34DE0992F9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428998" y="266701"/>
            <a:ext cx="8248650" cy="838200"/>
          </a:xfrm>
        </p:spPr>
        <p:txBody>
          <a:bodyPr/>
          <a:lstStyle/>
          <a:p>
            <a:r>
              <a:rPr lang="tr-TR" b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LABORATUVAR</a:t>
            </a:r>
            <a:r>
              <a:rPr lang="tr-TR" b="1" u="sng" dirty="0"/>
              <a:t>LARIMIZ</a:t>
            </a:r>
            <a:endParaRPr lang="tr-TR" dirty="0">
              <a:solidFill>
                <a:srgbClr val="1D82C6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646620-AA0A-0E5E-0F09-EE66451D02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429000" y="1266824"/>
            <a:ext cx="8248650" cy="5400675"/>
          </a:xfrm>
        </p:spPr>
        <p:txBody>
          <a:bodyPr/>
          <a:lstStyle/>
          <a:p>
            <a:r>
              <a:rPr lang="tr-TR" dirty="0">
                <a:hlinkClick r:id="rId3"/>
              </a:rPr>
              <a:t>Eczane Hizmetleri Programı Uygulama Laboratuvarı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404618D-91FC-4611-8705-17B160BE6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965" y="1772813"/>
            <a:ext cx="4079358" cy="243768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4EDADB9-A85B-A9BD-B854-952D91806A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3966" y="4238901"/>
            <a:ext cx="4079358" cy="259052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D751024-C49E-46DB-AB14-43D63F6D32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807" y="1772813"/>
            <a:ext cx="4079358" cy="243768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9A595D5-231A-8CB8-8333-38F664D47E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3323" y="4210493"/>
            <a:ext cx="4079358" cy="264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37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9D956-8499-3FBF-2D36-4BF6ADDD6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B759-F500-891A-AB60-1CBD214E75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428998" y="266701"/>
            <a:ext cx="8248650" cy="838200"/>
          </a:xfrm>
        </p:spPr>
        <p:txBody>
          <a:bodyPr/>
          <a:lstStyle/>
          <a:p>
            <a:r>
              <a:rPr lang="tr-TR" b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LABORATUVAR</a:t>
            </a:r>
            <a:r>
              <a:rPr lang="tr-TR" b="1" u="sng" dirty="0"/>
              <a:t>LARIMIZ</a:t>
            </a:r>
            <a:endParaRPr lang="tr-TR" dirty="0">
              <a:solidFill>
                <a:srgbClr val="1D82C6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C236E1-6944-F381-3296-E8E0D160F4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429000" y="1266824"/>
            <a:ext cx="8248650" cy="5400675"/>
          </a:xfrm>
        </p:spPr>
        <p:txBody>
          <a:bodyPr/>
          <a:lstStyle/>
          <a:p>
            <a:r>
              <a:rPr lang="tr-TR" dirty="0">
                <a:hlinkClick r:id="rId3"/>
              </a:rPr>
              <a:t> İlk ve Acil Yardım Programı Uygulama Laboratuvarı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518B6A7-A05D-E9D9-F4F1-055F68DD0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304" y="1866014"/>
            <a:ext cx="2893696" cy="499198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724BE44-031B-4CE8-D729-BCD8185BF8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894592"/>
            <a:ext cx="3002810" cy="496340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04276F5-715E-5F4D-6B26-2A443381E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8810" y="1866014"/>
            <a:ext cx="2424223" cy="496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257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015ED-6BAE-0E06-BCAC-84349D7A0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542B94-80BF-F146-82C1-5A9492861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428998" y="266701"/>
            <a:ext cx="8248650" cy="838200"/>
          </a:xfrm>
        </p:spPr>
        <p:txBody>
          <a:bodyPr>
            <a:normAutofit/>
          </a:bodyPr>
          <a:lstStyle/>
          <a:p>
            <a:r>
              <a:rPr lang="tr-TR" b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LABORATUVAR</a:t>
            </a:r>
            <a:r>
              <a:rPr lang="tr-TR" b="1" u="sng" dirty="0"/>
              <a:t>LARIMIZ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4A91F1-A4CD-B328-07EF-08D8EEDD1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429000" y="1266824"/>
            <a:ext cx="8248650" cy="5400675"/>
          </a:xfrm>
        </p:spPr>
        <p:txBody>
          <a:bodyPr/>
          <a:lstStyle/>
          <a:p>
            <a:r>
              <a:rPr lang="tr-TR" dirty="0">
                <a:hlinkClick r:id="rId2"/>
              </a:rPr>
              <a:t>Fizyoterapi Programı Uygulama Laboratuvarı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187E016-14D1-128E-A283-8890B7D1F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274" y="1871664"/>
            <a:ext cx="3038476" cy="498633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D7C424B-C933-7D2B-5C96-9F8FF3D0B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1871663"/>
            <a:ext cx="2428874" cy="4986337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88A709C5-FA0A-A9DA-3B56-76D633F1E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750" y="1871663"/>
            <a:ext cx="3038476" cy="225742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CED09C2-F8F6-E56E-9118-04CFC9B562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0" y="4043363"/>
            <a:ext cx="3038476" cy="278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539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giyim, bina, dış mekan, kişi, şahıs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67849AB-A169-7DAD-51C8-28FF0B425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7" r="12436" b="-4"/>
          <a:stretch>
            <a:fillRect/>
          </a:stretch>
        </p:blipFill>
        <p:spPr>
          <a:xfrm>
            <a:off x="3346454" y="10"/>
            <a:ext cx="2690015" cy="4197358"/>
          </a:xfrm>
          <a:prstGeom prst="rect">
            <a:avLst/>
          </a:prstGeom>
        </p:spPr>
      </p:pic>
      <p:pic>
        <p:nvPicPr>
          <p:cNvPr id="4" name="Resim 3" descr="giyim, dış mekan, gökyüzü, ağaç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4C0C63C-45D8-EFD2-8DDB-B35BE341DE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3" r="20220" b="-3"/>
          <a:stretch>
            <a:fillRect/>
          </a:stretch>
        </p:blipFill>
        <p:spPr>
          <a:xfrm>
            <a:off x="6072188" y="5"/>
            <a:ext cx="2528887" cy="4197368"/>
          </a:xfrm>
          <a:custGeom>
            <a:avLst/>
            <a:gdLst/>
            <a:ahLst/>
            <a:cxnLst/>
            <a:rect l="l" t="t" r="r" b="b"/>
            <a:pathLst>
              <a:path w="3686887" h="4197368">
                <a:moveTo>
                  <a:pt x="0" y="0"/>
                </a:moveTo>
                <a:lnTo>
                  <a:pt x="3686887" y="0"/>
                </a:lnTo>
                <a:lnTo>
                  <a:pt x="3686887" y="3832811"/>
                </a:lnTo>
                <a:lnTo>
                  <a:pt x="3497100" y="3826712"/>
                </a:lnTo>
                <a:cubicBezTo>
                  <a:pt x="3497100" y="3826712"/>
                  <a:pt x="3493758" y="3826712"/>
                  <a:pt x="3493758" y="3826712"/>
                </a:cubicBezTo>
                <a:cubicBezTo>
                  <a:pt x="3426914" y="3823370"/>
                  <a:pt x="3363416" y="3823370"/>
                  <a:pt x="3296571" y="3820027"/>
                </a:cubicBezTo>
                <a:cubicBezTo>
                  <a:pt x="3065966" y="3820027"/>
                  <a:pt x="2835360" y="3820027"/>
                  <a:pt x="2608095" y="3820027"/>
                </a:cubicBezTo>
                <a:cubicBezTo>
                  <a:pt x="2384173" y="3910265"/>
                  <a:pt x="2140198" y="3833396"/>
                  <a:pt x="1919619" y="3903581"/>
                </a:cubicBezTo>
                <a:cubicBezTo>
                  <a:pt x="1685670" y="3900239"/>
                  <a:pt x="1465092" y="3970423"/>
                  <a:pt x="1234485" y="4000503"/>
                </a:cubicBezTo>
                <a:cubicBezTo>
                  <a:pt x="1060693" y="4013871"/>
                  <a:pt x="883561" y="3997160"/>
                  <a:pt x="723139" y="4067345"/>
                </a:cubicBezTo>
                <a:cubicBezTo>
                  <a:pt x="661310" y="4095753"/>
                  <a:pt x="606165" y="4128339"/>
                  <a:pt x="583188" y="4172622"/>
                </a:cubicBezTo>
                <a:lnTo>
                  <a:pt x="575662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6" name="Resim 5" descr="giyim, kişi, şahıs, kadın, duv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DDE95AD-D037-A2EA-C4D6-58118FED6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4" r="21583" b="-1"/>
          <a:stretch>
            <a:fillRect/>
          </a:stretch>
        </p:blipFill>
        <p:spPr>
          <a:xfrm>
            <a:off x="8601075" y="0"/>
            <a:ext cx="3192490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8" name="Resim 7" descr="bina, dış mekan, taşıt, araç, kara taşıt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12F05CA-A54A-5CB7-C4DC-3ABBA66447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42" b="2293"/>
          <a:stretch>
            <a:fillRect/>
          </a:stretch>
        </p:blipFill>
        <p:spPr>
          <a:xfrm>
            <a:off x="3346454" y="4297691"/>
            <a:ext cx="5127617" cy="2560309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0EF3E2F7-C546-341E-A785-C8CDC908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9563" y="4181475"/>
            <a:ext cx="3479792" cy="14713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Sosyal </a:t>
            </a:r>
            <a:r>
              <a:rPr lang="en-US" sz="3200" dirty="0" err="1"/>
              <a:t>Sorumluluk</a:t>
            </a:r>
            <a:r>
              <a:rPr lang="en-US" sz="3200" dirty="0"/>
              <a:t> Faaliyetlerimizden </a:t>
            </a:r>
            <a:r>
              <a:rPr lang="en-US" sz="3200" dirty="0" err="1"/>
              <a:t>Kareler</a:t>
            </a:r>
            <a:r>
              <a:rPr lang="en-US" sz="3200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300415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iç mekan, duvar, mobilya, giyi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2283AEE-4D13-A5A8-15B0-8D14D7BD1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" r="29541" b="-4"/>
          <a:stretch>
            <a:fillRect/>
          </a:stretch>
        </p:blipFill>
        <p:spPr>
          <a:xfrm>
            <a:off x="3228975" y="15"/>
            <a:ext cx="2317366" cy="4197358"/>
          </a:xfrm>
          <a:prstGeom prst="rect">
            <a:avLst/>
          </a:prstGeom>
        </p:spPr>
      </p:pic>
      <p:pic>
        <p:nvPicPr>
          <p:cNvPr id="4" name="Resim 3" descr="giyim, kişi, şahıs, ayakkabı, insan yüz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FD7BC17-AD97-C75A-F6ED-02D8D50FC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58" b="-4"/>
          <a:stretch>
            <a:fillRect/>
          </a:stretch>
        </p:blipFill>
        <p:spPr>
          <a:xfrm>
            <a:off x="5546341" y="5"/>
            <a:ext cx="2765165" cy="4197368"/>
          </a:xfrm>
          <a:custGeom>
            <a:avLst/>
            <a:gdLst/>
            <a:ahLst/>
            <a:cxnLst/>
            <a:rect l="l" t="t" r="r" b="b"/>
            <a:pathLst>
              <a:path w="3686887" h="4197368">
                <a:moveTo>
                  <a:pt x="0" y="0"/>
                </a:moveTo>
                <a:lnTo>
                  <a:pt x="3686887" y="0"/>
                </a:lnTo>
                <a:lnTo>
                  <a:pt x="3686887" y="3832811"/>
                </a:lnTo>
                <a:lnTo>
                  <a:pt x="3497100" y="3826712"/>
                </a:lnTo>
                <a:cubicBezTo>
                  <a:pt x="3497100" y="3826712"/>
                  <a:pt x="3493758" y="3826712"/>
                  <a:pt x="3493758" y="3826712"/>
                </a:cubicBezTo>
                <a:cubicBezTo>
                  <a:pt x="3426914" y="3823370"/>
                  <a:pt x="3363416" y="3823370"/>
                  <a:pt x="3296571" y="3820027"/>
                </a:cubicBezTo>
                <a:cubicBezTo>
                  <a:pt x="3065966" y="3820027"/>
                  <a:pt x="2835360" y="3820027"/>
                  <a:pt x="2608095" y="3820027"/>
                </a:cubicBezTo>
                <a:cubicBezTo>
                  <a:pt x="2384173" y="3910265"/>
                  <a:pt x="2140198" y="3833396"/>
                  <a:pt x="1919619" y="3903581"/>
                </a:cubicBezTo>
                <a:cubicBezTo>
                  <a:pt x="1685670" y="3900239"/>
                  <a:pt x="1465092" y="3970423"/>
                  <a:pt x="1234485" y="4000503"/>
                </a:cubicBezTo>
                <a:cubicBezTo>
                  <a:pt x="1060693" y="4013871"/>
                  <a:pt x="883561" y="3997160"/>
                  <a:pt x="723139" y="4067345"/>
                </a:cubicBezTo>
                <a:cubicBezTo>
                  <a:pt x="661310" y="4095753"/>
                  <a:pt x="606165" y="4128339"/>
                  <a:pt x="583188" y="4172622"/>
                </a:cubicBezTo>
                <a:lnTo>
                  <a:pt x="575662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8" name="Resim 7" descr="giyim, kişi, şahıs, insan yüzü, mobily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293B969-721B-F9C3-688E-39F2BBDB7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" r="32441" b="1"/>
          <a:stretch>
            <a:fillRect/>
          </a:stretch>
        </p:blipFill>
        <p:spPr>
          <a:xfrm>
            <a:off x="8311506" y="0"/>
            <a:ext cx="3403848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6" name="Resim 5" descr="duvar, iç mekan, mobilya, giyi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496476A-9C29-E3C1-8EC2-FF5D1AFCC0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96" b="472"/>
          <a:stretch>
            <a:fillRect/>
          </a:stretch>
        </p:blipFill>
        <p:spPr>
          <a:xfrm>
            <a:off x="3218801" y="4181475"/>
            <a:ext cx="5425137" cy="2676525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D7022EA-36B5-A377-2BC7-DA2EB622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706" y="4181475"/>
            <a:ext cx="3851647" cy="147133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dirty="0" err="1"/>
              <a:t>Düzenlenen</a:t>
            </a:r>
            <a:r>
              <a:rPr lang="en-US" sz="3800" dirty="0"/>
              <a:t> </a:t>
            </a:r>
            <a:r>
              <a:rPr lang="en-US" sz="3800" dirty="0" err="1"/>
              <a:t>Eğitim</a:t>
            </a:r>
            <a:r>
              <a:rPr lang="en-US" sz="3800" dirty="0"/>
              <a:t> </a:t>
            </a:r>
            <a:r>
              <a:rPr lang="en-US" sz="3800" dirty="0" err="1"/>
              <a:t>Faaliyetlerinden</a:t>
            </a:r>
            <a:r>
              <a:rPr lang="en-US" sz="3800" dirty="0"/>
              <a:t> </a:t>
            </a:r>
            <a:r>
              <a:rPr lang="en-US" sz="3800" dirty="0" err="1"/>
              <a:t>Kareler</a:t>
            </a:r>
            <a:r>
              <a:rPr lang="en-US" sz="3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70413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kişi, şahıs, bina, giyim, grup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4670FB9-6CB6-6EF3-B11F-4364CC222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" r="3" b="3"/>
          <a:stretch>
            <a:fillRect/>
          </a:stretch>
        </p:blipFill>
        <p:spPr>
          <a:xfrm>
            <a:off x="3218800" y="59443"/>
            <a:ext cx="5127618" cy="41973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8" name="Resim 7" descr="giyim, kişi, şahıs, iç mekan, duv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A301D18-E045-9B84-B3DD-396754BE2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4568"/>
          <a:stretch>
            <a:fillRect/>
          </a:stretch>
        </p:blipFill>
        <p:spPr>
          <a:xfrm>
            <a:off x="8346418" y="59443"/>
            <a:ext cx="3403847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4" name="Resim 3" descr="metin, iç mekan, giyim, duv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E4F2915-0F43-D59E-B133-C6B92E46F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7" b="8728"/>
          <a:stretch>
            <a:fillRect/>
          </a:stretch>
        </p:blipFill>
        <p:spPr>
          <a:xfrm>
            <a:off x="3218800" y="4361611"/>
            <a:ext cx="5127618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326E12B1-E157-CAFC-5B95-2E010D6B6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5288" y="3996130"/>
            <a:ext cx="3734977" cy="15769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dirty="0" err="1"/>
              <a:t>Düzenlenen</a:t>
            </a:r>
            <a:r>
              <a:rPr lang="en-US" sz="3800" dirty="0"/>
              <a:t> </a:t>
            </a:r>
            <a:r>
              <a:rPr lang="en-US" sz="3800" dirty="0" err="1"/>
              <a:t>Eğitim</a:t>
            </a:r>
            <a:r>
              <a:rPr lang="en-US" sz="3800" dirty="0"/>
              <a:t> </a:t>
            </a:r>
            <a:r>
              <a:rPr lang="en-US" sz="3800" dirty="0" err="1"/>
              <a:t>Faaliyetlerinden</a:t>
            </a:r>
            <a:r>
              <a:rPr lang="en-US" sz="3800" dirty="0"/>
              <a:t> </a:t>
            </a:r>
            <a:r>
              <a:rPr lang="en-US" sz="3800" dirty="0" err="1"/>
              <a:t>Kareler</a:t>
            </a:r>
            <a:r>
              <a:rPr lang="en-US" sz="3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60852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dış mekan, gökyüzü, insanlar, kişi, şahıs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ECEF41C-0A80-DE1C-8B21-8CDF12B46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9567" b="2"/>
          <a:stretch>
            <a:fillRect/>
          </a:stretch>
        </p:blipFill>
        <p:spPr>
          <a:xfrm>
            <a:off x="3200399" y="10"/>
            <a:ext cx="2380853" cy="4197358"/>
          </a:xfrm>
          <a:prstGeom prst="rect">
            <a:avLst/>
          </a:prstGeom>
        </p:spPr>
      </p:pic>
      <p:pic>
        <p:nvPicPr>
          <p:cNvPr id="8" name="Resim 7" descr="giyim, insan yüzü, kişi, şahıs, duv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7A52BC9-92EE-E643-9094-E56DBAF38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8" r="25336" b="1"/>
          <a:stretch>
            <a:fillRect/>
          </a:stretch>
        </p:blipFill>
        <p:spPr>
          <a:xfrm>
            <a:off x="5581253" y="0"/>
            <a:ext cx="2765165" cy="4197368"/>
          </a:xfrm>
          <a:custGeom>
            <a:avLst/>
            <a:gdLst/>
            <a:ahLst/>
            <a:cxnLst/>
            <a:rect l="l" t="t" r="r" b="b"/>
            <a:pathLst>
              <a:path w="3686887" h="4197368">
                <a:moveTo>
                  <a:pt x="0" y="0"/>
                </a:moveTo>
                <a:lnTo>
                  <a:pt x="3686887" y="0"/>
                </a:lnTo>
                <a:lnTo>
                  <a:pt x="3686887" y="3832811"/>
                </a:lnTo>
                <a:lnTo>
                  <a:pt x="3497100" y="3826712"/>
                </a:lnTo>
                <a:cubicBezTo>
                  <a:pt x="3497100" y="3826712"/>
                  <a:pt x="3493758" y="3826712"/>
                  <a:pt x="3493758" y="3826712"/>
                </a:cubicBezTo>
                <a:cubicBezTo>
                  <a:pt x="3426914" y="3823370"/>
                  <a:pt x="3363416" y="3823370"/>
                  <a:pt x="3296571" y="3820027"/>
                </a:cubicBezTo>
                <a:cubicBezTo>
                  <a:pt x="3065966" y="3820027"/>
                  <a:pt x="2835360" y="3820027"/>
                  <a:pt x="2608095" y="3820027"/>
                </a:cubicBezTo>
                <a:cubicBezTo>
                  <a:pt x="2384173" y="3910265"/>
                  <a:pt x="2140198" y="3833396"/>
                  <a:pt x="1919619" y="3903581"/>
                </a:cubicBezTo>
                <a:cubicBezTo>
                  <a:pt x="1685670" y="3900239"/>
                  <a:pt x="1465092" y="3970423"/>
                  <a:pt x="1234485" y="4000503"/>
                </a:cubicBezTo>
                <a:cubicBezTo>
                  <a:pt x="1060693" y="4013871"/>
                  <a:pt x="883561" y="3997160"/>
                  <a:pt x="723139" y="4067345"/>
                </a:cubicBezTo>
                <a:cubicBezTo>
                  <a:pt x="661310" y="4095753"/>
                  <a:pt x="606165" y="4128339"/>
                  <a:pt x="583188" y="4172622"/>
                </a:cubicBezTo>
                <a:lnTo>
                  <a:pt x="575662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6" name="Resim 5" descr="giyim, kişi, şahıs, dış mekan, gülümsemek, gülüş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2C2701B-567E-B885-4866-17509F0D4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3" r="-1" b="-1"/>
          <a:stretch>
            <a:fillRect/>
          </a:stretch>
        </p:blipFill>
        <p:spPr>
          <a:xfrm>
            <a:off x="8346418" y="0"/>
            <a:ext cx="3403848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10" name="Resim 9" descr="bina, kişi, şahıs, giyim, dış mek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E574EEC-139E-3EAD-170E-CB4B3D82F4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7"/>
          <a:stretch>
            <a:fillRect/>
          </a:stretch>
        </p:blipFill>
        <p:spPr>
          <a:xfrm>
            <a:off x="3200400" y="4297692"/>
            <a:ext cx="5146018" cy="2560309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2C508175-57F8-CF30-858D-98D02F4DE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5288" y="4181475"/>
            <a:ext cx="3734978" cy="147133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dirty="0"/>
              <a:t>Sosyal </a:t>
            </a:r>
            <a:r>
              <a:rPr lang="en-US" sz="4000" dirty="0" err="1"/>
              <a:t>Sorumluluk</a:t>
            </a:r>
            <a:r>
              <a:rPr lang="en-US" sz="4000" dirty="0"/>
              <a:t> Faaliyetlerimizden </a:t>
            </a:r>
            <a:r>
              <a:rPr lang="en-US" sz="4000" dirty="0" err="1"/>
              <a:t>Kareler</a:t>
            </a:r>
            <a:r>
              <a:rPr lang="en-US" sz="4000" dirty="0"/>
              <a:t> …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125888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D4AD5-071B-7B0E-F609-5D6AE160D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A8FF88-1AC8-1BE0-0E05-1929BC2D00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428998" y="266701"/>
            <a:ext cx="8248650" cy="838200"/>
          </a:xfrm>
        </p:spPr>
        <p:txBody>
          <a:bodyPr/>
          <a:lstStyle/>
          <a:p>
            <a:r>
              <a:rPr lang="tr-TR" dirty="0">
                <a:solidFill>
                  <a:srgbClr val="1D82C6"/>
                </a:solidFill>
              </a:rPr>
              <a:t>YERLEŞKEMİZ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F9D83D9-CA08-A99A-4369-533E9731E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8998" y="1104901"/>
            <a:ext cx="8124822" cy="2709862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tr-TR" dirty="0"/>
              <a:t>4 Katlı ve 5.780 metre kapalı alanda; Yüksekokul Müdürü, Yüksekokul Sekreteri, Öğrenci İşleri, Tahakkuk birimi ile İdari birimlerinin yanında</a:t>
            </a:r>
          </a:p>
          <a:p>
            <a:pPr fontAlgn="base"/>
            <a:r>
              <a:rPr lang="tr-TR" dirty="0"/>
              <a:t>22 derslik,</a:t>
            </a:r>
          </a:p>
          <a:p>
            <a:pPr fontAlgn="base"/>
            <a:r>
              <a:rPr lang="tr-TR" dirty="0"/>
              <a:t>3 adet laboratuvar, </a:t>
            </a:r>
          </a:p>
          <a:p>
            <a:pPr fontAlgn="base"/>
            <a:r>
              <a:rPr lang="tr-TR" dirty="0"/>
              <a:t>24 öğretim elemanı odası, </a:t>
            </a:r>
          </a:p>
          <a:p>
            <a:pPr fontAlgn="base"/>
            <a:r>
              <a:rPr lang="tr-TR" dirty="0"/>
              <a:t>Danışma-Güvenlik Odası, </a:t>
            </a:r>
          </a:p>
          <a:p>
            <a:pPr fontAlgn="base"/>
            <a:r>
              <a:rPr lang="tr-TR" dirty="0"/>
              <a:t>Kantin ve Sığınak bulunmaktadır.</a:t>
            </a:r>
          </a:p>
          <a:p>
            <a:pPr fontAlgn="base"/>
            <a:r>
              <a:rPr lang="tr-TR" dirty="0"/>
              <a:t>Yerleşke içerisinde Tenis Kortu; Basketbol ve Voleybol Sahası ile Halı Saha Futbol ve </a:t>
            </a:r>
            <a:r>
              <a:rPr lang="tr-TR" dirty="0" err="1"/>
              <a:t>Fitness</a:t>
            </a:r>
            <a:r>
              <a:rPr lang="tr-TR" dirty="0"/>
              <a:t> salonu bulunmaktadır.</a:t>
            </a: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9009CAA-AE78-2595-9D16-4BB9B82A6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8" y="3814763"/>
            <a:ext cx="8124822" cy="304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51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CA9C4-C1B5-9B64-3A7F-3833145A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F4D8B6-C979-4451-C8CE-9E86231139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428998" y="266701"/>
            <a:ext cx="8248650" cy="8382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1D82C6"/>
                </a:solidFill>
              </a:rPr>
              <a:t>ECZANE HİZMETLERİ PROGRAMI İÇİN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95BF5A-D35D-7296-CAC9-F6B2AB4A03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429000" y="1266824"/>
            <a:ext cx="8248650" cy="5400675"/>
          </a:xfrm>
        </p:spPr>
        <p:txBody>
          <a:bodyPr/>
          <a:lstStyle/>
          <a:p>
            <a:r>
              <a:rPr lang="tr-TR" sz="3200" dirty="0">
                <a:hlinkClick r:id="rId2"/>
              </a:rPr>
              <a:t>https://www.kmu.edu.tr/eczanehizmetleri1</a:t>
            </a:r>
            <a:endParaRPr lang="tr-TR" sz="3200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26D7042-0EBC-F4FA-73DD-FF85096C2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180" y="2232837"/>
            <a:ext cx="4933507" cy="412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83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12FDC-8AB9-4668-D93A-8010C0403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12B6DD-EBD1-1D85-49FF-C37C988F04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428998" y="266701"/>
            <a:ext cx="8248650" cy="8382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1D82C6"/>
                </a:solidFill>
              </a:rPr>
              <a:t>İLK VE ACİL YARDIM PROGRAMI İÇİN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C12E25-3725-6498-2EE2-8343F12C36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429000" y="1266824"/>
            <a:ext cx="8248650" cy="5400675"/>
          </a:xfrm>
        </p:spPr>
        <p:txBody>
          <a:bodyPr/>
          <a:lstStyle/>
          <a:p>
            <a:r>
              <a:rPr lang="tr-TR" sz="3200" dirty="0">
                <a:hlinkClick r:id="rId2"/>
              </a:rPr>
              <a:t>https://www.kmu.edu.tr/tibbihizmetler1</a:t>
            </a:r>
            <a:endParaRPr lang="tr-TR" sz="3200" dirty="0"/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266B4DC-6063-1B7C-408C-305309538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182" y="2147777"/>
            <a:ext cx="4869712" cy="418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99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886DBD-4428-C20B-3B4D-28FC19DC57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428998" y="266701"/>
            <a:ext cx="8248650" cy="838200"/>
          </a:xfrm>
        </p:spPr>
        <p:txBody>
          <a:bodyPr/>
          <a:lstStyle/>
          <a:p>
            <a:r>
              <a:rPr lang="tr-TR" dirty="0">
                <a:solidFill>
                  <a:srgbClr val="1D82C6"/>
                </a:solidFill>
              </a:rPr>
              <a:t>AKADEMİK PERSONEL DURUMU</a:t>
            </a:r>
          </a:p>
        </p:txBody>
      </p:sp>
      <p:graphicFrame>
        <p:nvGraphicFramePr>
          <p:cNvPr id="4" name="6 Tablo">
            <a:extLst>
              <a:ext uri="{FF2B5EF4-FFF2-40B4-BE49-F238E27FC236}">
                <a16:creationId xmlns:a16="http://schemas.microsoft.com/office/drawing/2014/main" id="{D69D892F-505D-8448-FCC7-4452FD0316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4748495"/>
              </p:ext>
            </p:extLst>
          </p:nvPr>
        </p:nvGraphicFramePr>
        <p:xfrm>
          <a:off x="3429000" y="1266824"/>
          <a:ext cx="8215370" cy="4833224"/>
        </p:xfrm>
        <a:graphic>
          <a:graphicData uri="http://schemas.openxmlformats.org/drawingml/2006/table">
            <a:tbl>
              <a:tblPr/>
              <a:tblGrid>
                <a:gridCol w="4922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7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59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tr-TR" sz="20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KMU Ermenek Uysal ve Hasan Kalan SHMYO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36000">
                          <a:schemeClr val="tx2">
                            <a:lumMod val="75000"/>
                            <a:lumOff val="2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597"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Akademik Personel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Personel Sayısı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Erkek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Kadın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597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Öğretim Görevlisi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3000">
                          <a:schemeClr val="bg1">
                            <a:lumMod val="7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3000">
                          <a:schemeClr val="bg1">
                            <a:lumMod val="7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3000">
                          <a:schemeClr val="bg1">
                            <a:lumMod val="7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3000">
                          <a:schemeClr val="bg1">
                            <a:lumMod val="7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597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Doktor Öğretim Üyesi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597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Doçent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6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6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6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6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597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Profesör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597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Araştırma Görevlisi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4597">
                <a:tc>
                  <a:txBody>
                    <a:bodyPr/>
                    <a:lstStyle/>
                    <a:p>
                      <a:pPr algn="l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Görevlendirme ile bulunan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4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83701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380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6C2498-67B7-670A-7AFE-2B0F182B3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100" y="390525"/>
            <a:ext cx="8267700" cy="1325563"/>
          </a:xfrm>
        </p:spPr>
        <p:txBody>
          <a:bodyPr/>
          <a:lstStyle/>
          <a:p>
            <a:r>
              <a:rPr lang="tr-TR" dirty="0"/>
              <a:t>İDARİ PERSONEL DURUMU</a:t>
            </a:r>
          </a:p>
        </p:txBody>
      </p:sp>
      <p:graphicFrame>
        <p:nvGraphicFramePr>
          <p:cNvPr id="4" name="Tablo 2">
            <a:extLst>
              <a:ext uri="{FF2B5EF4-FFF2-40B4-BE49-F238E27FC236}">
                <a16:creationId xmlns:a16="http://schemas.microsoft.com/office/drawing/2014/main" id="{AEDDC45F-5046-6B4B-4BEE-D1CFCD35CC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228828"/>
              </p:ext>
            </p:extLst>
          </p:nvPr>
        </p:nvGraphicFramePr>
        <p:xfrm>
          <a:off x="3340100" y="1716088"/>
          <a:ext cx="8248430" cy="4316414"/>
        </p:xfrm>
        <a:graphic>
          <a:graphicData uri="http://schemas.openxmlformats.org/drawingml/2006/table">
            <a:tbl>
              <a:tblPr/>
              <a:tblGrid>
                <a:gridCol w="881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4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2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127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KMU Ermenek Uysal ve Hasan Kalan SHMYO </a:t>
                      </a: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8" marR="4444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8" marR="4444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8" marR="4444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7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Sıra</a:t>
                      </a: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Ünvan</a:t>
                      </a:r>
                      <a:endParaRPr kumimoji="0" lang="tr-TR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Sayı</a:t>
                      </a:r>
                      <a:endParaRPr kumimoji="0" lang="tr-TR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7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Fakülte Sekreteri</a:t>
                      </a: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7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Memur</a:t>
                      </a: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kumimoji="0" lang="tr-TR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7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Hizmetli (Özel Kalem dahil)</a:t>
                      </a:r>
                      <a:endParaRPr kumimoji="0" lang="tr-TR" altLang="en-US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7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>
                          <a:latin typeface="Arial" pitchFamily="34" charset="0"/>
                          <a:cs typeface="Arial" pitchFamily="34" charset="0"/>
                        </a:rPr>
                        <a:t>Özel Güvenlik</a:t>
                      </a: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7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Teknisyen</a:t>
                      </a: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07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                       </a:t>
                      </a:r>
                      <a:r>
                        <a:rPr kumimoji="0" lang="tr-TR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TOPLAM = 10</a:t>
                      </a:r>
                      <a:endParaRPr kumimoji="0" lang="tr-TR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448" marR="44448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90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FB5B8-3F5F-2121-E9AA-9F648713B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F251E7-16F3-421D-2BF7-67F68C79C0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428998" y="266701"/>
            <a:ext cx="8248650" cy="838200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BÖLÜM VE PROGRAMLAR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65BDDDC0-CD6E-53A4-E3A5-CCE866301D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558166"/>
              </p:ext>
            </p:extLst>
          </p:nvPr>
        </p:nvGraphicFramePr>
        <p:xfrm>
          <a:off x="3428997" y="1104899"/>
          <a:ext cx="8248649" cy="3767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48649">
                  <a:extLst>
                    <a:ext uri="{9D8B030D-6E8A-4147-A177-3AD203B41FA5}">
                      <a16:colId xmlns:a16="http://schemas.microsoft.com/office/drawing/2014/main" val="4265820766"/>
                    </a:ext>
                  </a:extLst>
                </a:gridCol>
              </a:tblGrid>
              <a:tr h="1109899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r-T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ÖĞRENCİSİ BULUNAN BÖLÜM/PROGRAMLARIMIZ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085399"/>
                  </a:ext>
                </a:extLst>
              </a:tr>
              <a:tr h="1318822"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Eczane Hizmetleri Bölümü (Eczane Hizmetleri Programı)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726969875"/>
                  </a:ext>
                </a:extLst>
              </a:tr>
              <a:tr h="13384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Tıbbi Hizmetler ve Teknikler Bölümü (İlk ve Acil Yardım Programı)</a:t>
                      </a:r>
                    </a:p>
                    <a:p>
                      <a:pPr algn="ctr"/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492409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096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81A0E-D884-F762-0BAE-A9D951347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97060F-7E7E-067D-F522-C078161204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3428998" y="266701"/>
            <a:ext cx="8248650" cy="838200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BÖLÜM VE PROGRAMLAR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6711DBDB-69E6-FB9D-3689-68B35029F9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8746446"/>
              </p:ext>
            </p:extLst>
          </p:nvPr>
        </p:nvGraphicFramePr>
        <p:xfrm>
          <a:off x="3428997" y="1104899"/>
          <a:ext cx="8248649" cy="5105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48649">
                  <a:extLst>
                    <a:ext uri="{9D8B030D-6E8A-4147-A177-3AD203B41FA5}">
                      <a16:colId xmlns:a16="http://schemas.microsoft.com/office/drawing/2014/main" val="4265820766"/>
                    </a:ext>
                  </a:extLst>
                </a:gridCol>
              </a:tblGrid>
              <a:tr h="1109899"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r-TR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ÖĞRENCİSİ BULUNMAYAN BÖLÜM/PROGRAMLARIMIZ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085399"/>
                  </a:ext>
                </a:extLst>
              </a:tr>
              <a:tr h="13188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Terapi ve Rehabilitasyon Bölümü (Fizyoterapi Programı)</a:t>
                      </a:r>
                    </a:p>
                    <a:p>
                      <a:pPr algn="ctr"/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726969875"/>
                  </a:ext>
                </a:extLst>
              </a:tr>
              <a:tr h="1338418"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Çocuk Bakımı ve Gençlik Hizmetleri Bölümü</a:t>
                      </a:r>
                      <a:endParaRPr lang="tr-T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492409378"/>
                  </a:ext>
                </a:extLst>
              </a:tr>
              <a:tr h="1338418"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Sağlık Bakım Hizmetleri Bölümü</a:t>
                      </a:r>
                      <a:endParaRPr lang="tr-T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745284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346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0BC60F-9A5F-98DA-2F32-8F89CC8B2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399" y="365125"/>
            <a:ext cx="8372475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ÖĞRENCİ DURUMU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685AF91-A04C-245D-9C14-4A1BFFC3CD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8377080"/>
              </p:ext>
            </p:extLst>
          </p:nvPr>
        </p:nvGraphicFramePr>
        <p:xfrm>
          <a:off x="3200398" y="1825625"/>
          <a:ext cx="8372475" cy="2203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7757">
                  <a:extLst>
                    <a:ext uri="{9D8B030D-6E8A-4147-A177-3AD203B41FA5}">
                      <a16:colId xmlns:a16="http://schemas.microsoft.com/office/drawing/2014/main" val="2942993334"/>
                    </a:ext>
                  </a:extLst>
                </a:gridCol>
                <a:gridCol w="2766923">
                  <a:extLst>
                    <a:ext uri="{9D8B030D-6E8A-4147-A177-3AD203B41FA5}">
                      <a16:colId xmlns:a16="http://schemas.microsoft.com/office/drawing/2014/main" val="1241844619"/>
                    </a:ext>
                  </a:extLst>
                </a:gridCol>
                <a:gridCol w="3047795">
                  <a:extLst>
                    <a:ext uri="{9D8B030D-6E8A-4147-A177-3AD203B41FA5}">
                      <a16:colId xmlns:a16="http://schemas.microsoft.com/office/drawing/2014/main" val="2119874724"/>
                    </a:ext>
                  </a:extLst>
                </a:gridCol>
              </a:tblGrid>
              <a:tr h="434808">
                <a:tc>
                  <a:txBody>
                    <a:bodyPr/>
                    <a:lstStyle/>
                    <a:p>
                      <a:r>
                        <a:rPr lang="tr-TR" dirty="0"/>
                        <a:t>PROGRAMLAR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Öğrenci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Mezuniyet Sayısı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266056"/>
                  </a:ext>
                </a:extLst>
              </a:tr>
              <a:tr h="641044">
                <a:tc>
                  <a:txBody>
                    <a:bodyPr/>
                    <a:lstStyle/>
                    <a:p>
                      <a:r>
                        <a:rPr lang="tr-TR" dirty="0"/>
                        <a:t>Eczane Hizmetleri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211767"/>
                  </a:ext>
                </a:extLst>
              </a:tr>
              <a:tr h="591533">
                <a:tc>
                  <a:txBody>
                    <a:bodyPr/>
                    <a:lstStyle/>
                    <a:p>
                      <a:r>
                        <a:rPr lang="tr-TR" dirty="0"/>
                        <a:t>İlk ve Acil Yardım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70838"/>
                  </a:ext>
                </a:extLst>
              </a:tr>
              <a:tr h="536065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760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760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AEE0FA-7D6D-D576-1FF3-AC095A4D6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564" y="365125"/>
            <a:ext cx="8258174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Ermenek Uysal ve Hasan Kalan Sağlık Hizmetleri Meslek Yüksekokulu’nun Kuruluşundan Bugüne Kadar Tüm Akademik Faaliyetleri</a:t>
            </a:r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A871C939-6C85-1256-3854-52C327DF94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425371"/>
              </p:ext>
            </p:extLst>
          </p:nvPr>
        </p:nvGraphicFramePr>
        <p:xfrm>
          <a:off x="3357564" y="1825625"/>
          <a:ext cx="8258174" cy="76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799">
                  <a:extLst>
                    <a:ext uri="{9D8B030D-6E8A-4147-A177-3AD203B41FA5}">
                      <a16:colId xmlns:a16="http://schemas.microsoft.com/office/drawing/2014/main" val="1120007034"/>
                    </a:ext>
                  </a:extLst>
                </a:gridCol>
                <a:gridCol w="2828925">
                  <a:extLst>
                    <a:ext uri="{9D8B030D-6E8A-4147-A177-3AD203B41FA5}">
                      <a16:colId xmlns:a16="http://schemas.microsoft.com/office/drawing/2014/main" val="340224935"/>
                    </a:ext>
                  </a:extLst>
                </a:gridCol>
                <a:gridCol w="2457450">
                  <a:extLst>
                    <a:ext uri="{9D8B030D-6E8A-4147-A177-3AD203B41FA5}">
                      <a16:colId xmlns:a16="http://schemas.microsoft.com/office/drawing/2014/main" val="3206518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MAKALE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BİLDİRİLER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416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038273"/>
                  </a:ext>
                </a:extLst>
              </a:tr>
            </a:tbl>
          </a:graphicData>
        </a:graphic>
      </p:graphicFrame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13CED233-54D4-D870-40E1-9DB078EF9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700641"/>
              </p:ext>
            </p:extLst>
          </p:nvPr>
        </p:nvGraphicFramePr>
        <p:xfrm>
          <a:off x="3357565" y="2702241"/>
          <a:ext cx="298122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1934">
                  <a:extLst>
                    <a:ext uri="{9D8B030D-6E8A-4147-A177-3AD203B41FA5}">
                      <a16:colId xmlns:a16="http://schemas.microsoft.com/office/drawing/2014/main" val="4184229295"/>
                    </a:ext>
                  </a:extLst>
                </a:gridCol>
                <a:gridCol w="579290">
                  <a:extLst>
                    <a:ext uri="{9D8B030D-6E8A-4147-A177-3AD203B41FA5}">
                      <a16:colId xmlns:a16="http://schemas.microsoft.com/office/drawing/2014/main" val="1445092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İNDEKS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405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SCI- ESCI-ICI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148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TR-DİZİN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456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Diğer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974018"/>
                  </a:ext>
                </a:extLst>
              </a:tr>
            </a:tbl>
          </a:graphicData>
        </a:graphic>
      </p:graphicFrame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A0987597-3FAA-E6B8-F050-5F50D0A368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024314"/>
              </p:ext>
            </p:extLst>
          </p:nvPr>
        </p:nvGraphicFramePr>
        <p:xfrm>
          <a:off x="6372225" y="2714960"/>
          <a:ext cx="2786063" cy="823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8249">
                  <a:extLst>
                    <a:ext uri="{9D8B030D-6E8A-4147-A177-3AD203B41FA5}">
                      <a16:colId xmlns:a16="http://schemas.microsoft.com/office/drawing/2014/main" val="2900330661"/>
                    </a:ext>
                  </a:extLst>
                </a:gridCol>
                <a:gridCol w="1547814">
                  <a:extLst>
                    <a:ext uri="{9D8B030D-6E8A-4147-A177-3AD203B41FA5}">
                      <a16:colId xmlns:a16="http://schemas.microsoft.com/office/drawing/2014/main" val="2491775644"/>
                    </a:ext>
                  </a:extLst>
                </a:gridCol>
              </a:tblGrid>
              <a:tr h="238998">
                <a:tc>
                  <a:txBody>
                    <a:bodyPr/>
                    <a:lstStyle/>
                    <a:p>
                      <a:r>
                        <a:rPr lang="tr-TR" sz="1400" dirty="0"/>
                        <a:t>ULUSAL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ULUSLARARASI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836504"/>
                  </a:ext>
                </a:extLst>
              </a:tr>
              <a:tr h="51886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201443"/>
                  </a:ext>
                </a:extLst>
              </a:tr>
            </a:tbl>
          </a:graphicData>
        </a:graphic>
      </p:graphicFrame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451ACA97-80A5-D148-ABC3-E556B58BB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990777"/>
              </p:ext>
            </p:extLst>
          </p:nvPr>
        </p:nvGraphicFramePr>
        <p:xfrm>
          <a:off x="9191724" y="2708921"/>
          <a:ext cx="2424013" cy="843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592">
                  <a:extLst>
                    <a:ext uri="{9D8B030D-6E8A-4147-A177-3AD203B41FA5}">
                      <a16:colId xmlns:a16="http://schemas.microsoft.com/office/drawing/2014/main" val="1400302939"/>
                    </a:ext>
                  </a:extLst>
                </a:gridCol>
                <a:gridCol w="1491421">
                  <a:extLst>
                    <a:ext uri="{9D8B030D-6E8A-4147-A177-3AD203B41FA5}">
                      <a16:colId xmlns:a16="http://schemas.microsoft.com/office/drawing/2014/main" val="4242990416"/>
                    </a:ext>
                  </a:extLst>
                </a:gridCol>
              </a:tblGrid>
              <a:tr h="283684">
                <a:tc>
                  <a:txBody>
                    <a:bodyPr/>
                    <a:lstStyle/>
                    <a:p>
                      <a:r>
                        <a:rPr lang="tr-TR" sz="1400" dirty="0"/>
                        <a:t>ULUSAL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ULUSLARARASI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740824"/>
                  </a:ext>
                </a:extLst>
              </a:tr>
              <a:tr h="53839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250406"/>
                  </a:ext>
                </a:extLst>
              </a:tr>
            </a:tbl>
          </a:graphicData>
        </a:graphic>
      </p:graphicFrame>
      <p:sp>
        <p:nvSpPr>
          <p:cNvPr id="9" name="Metin kutusu 8">
            <a:extLst>
              <a:ext uri="{FF2B5EF4-FFF2-40B4-BE49-F238E27FC236}">
                <a16:creationId xmlns:a16="http://schemas.microsoft.com/office/drawing/2014/main" id="{CFD13899-C525-272D-865A-BC3A42532287}"/>
              </a:ext>
            </a:extLst>
          </p:cNvPr>
          <p:cNvSpPr txBox="1"/>
          <p:nvPr/>
        </p:nvSpPr>
        <p:spPr>
          <a:xfrm>
            <a:off x="3357564" y="4797152"/>
            <a:ext cx="59958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Adet Tamamlanmış -    BAP Projesi 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Adet Devam Eden – BAP Projesi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Adet Tamamlanmış -    TÜBİTAK 1001 Projesi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 Adet -   2209 Projesi Başvurusu  </a:t>
            </a:r>
          </a:p>
        </p:txBody>
      </p:sp>
    </p:spTree>
    <p:extLst>
      <p:ext uri="{BB962C8B-B14F-4D97-AF65-F5344CB8AC3E}">
        <p14:creationId xmlns:p14="http://schemas.microsoft.com/office/powerpoint/2010/main" val="160230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3B991-158D-F173-81E8-B47582F7C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5C9413-44D1-12E7-0B77-E9D858F84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4456" y="1"/>
            <a:ext cx="8839201" cy="943428"/>
          </a:xfrm>
        </p:spPr>
        <p:txBody>
          <a:bodyPr>
            <a:normAutofit/>
          </a:bodyPr>
          <a:lstStyle/>
          <a:p>
            <a:pPr algn="ct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ERMENEK UYSAL VE HASAN KALAN SAĞLIK HİZMETLERİ MESLEK YÜKSEKOKULU </a:t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YAYINLARIN VERİSİ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0A101C9-CF81-4EA9-4C9C-C795321A4F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9669367"/>
              </p:ext>
            </p:extLst>
          </p:nvPr>
        </p:nvGraphicFramePr>
        <p:xfrm>
          <a:off x="3222171" y="943430"/>
          <a:ext cx="8505369" cy="1666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094">
                  <a:extLst>
                    <a:ext uri="{9D8B030D-6E8A-4147-A177-3AD203B41FA5}">
                      <a16:colId xmlns:a16="http://schemas.microsoft.com/office/drawing/2014/main" val="3100893595"/>
                    </a:ext>
                  </a:extLst>
                </a:gridCol>
                <a:gridCol w="585162">
                  <a:extLst>
                    <a:ext uri="{9D8B030D-6E8A-4147-A177-3AD203B41FA5}">
                      <a16:colId xmlns:a16="http://schemas.microsoft.com/office/drawing/2014/main" val="3864018173"/>
                    </a:ext>
                  </a:extLst>
                </a:gridCol>
                <a:gridCol w="448157">
                  <a:extLst>
                    <a:ext uri="{9D8B030D-6E8A-4147-A177-3AD203B41FA5}">
                      <a16:colId xmlns:a16="http://schemas.microsoft.com/office/drawing/2014/main" val="392289822"/>
                    </a:ext>
                  </a:extLst>
                </a:gridCol>
                <a:gridCol w="568377">
                  <a:extLst>
                    <a:ext uri="{9D8B030D-6E8A-4147-A177-3AD203B41FA5}">
                      <a16:colId xmlns:a16="http://schemas.microsoft.com/office/drawing/2014/main" val="3328166338"/>
                    </a:ext>
                  </a:extLst>
                </a:gridCol>
                <a:gridCol w="1065707">
                  <a:extLst>
                    <a:ext uri="{9D8B030D-6E8A-4147-A177-3AD203B41FA5}">
                      <a16:colId xmlns:a16="http://schemas.microsoft.com/office/drawing/2014/main" val="311639931"/>
                    </a:ext>
                  </a:extLst>
                </a:gridCol>
                <a:gridCol w="609841">
                  <a:extLst>
                    <a:ext uri="{9D8B030D-6E8A-4147-A177-3AD203B41FA5}">
                      <a16:colId xmlns:a16="http://schemas.microsoft.com/office/drawing/2014/main" val="676905390"/>
                    </a:ext>
                  </a:extLst>
                </a:gridCol>
                <a:gridCol w="1044798">
                  <a:extLst>
                    <a:ext uri="{9D8B030D-6E8A-4147-A177-3AD203B41FA5}">
                      <a16:colId xmlns:a16="http://schemas.microsoft.com/office/drawing/2014/main" val="694700694"/>
                    </a:ext>
                  </a:extLst>
                </a:gridCol>
                <a:gridCol w="1348837">
                  <a:extLst>
                    <a:ext uri="{9D8B030D-6E8A-4147-A177-3AD203B41FA5}">
                      <a16:colId xmlns:a16="http://schemas.microsoft.com/office/drawing/2014/main" val="643886990"/>
                    </a:ext>
                  </a:extLst>
                </a:gridCol>
                <a:gridCol w="868198">
                  <a:extLst>
                    <a:ext uri="{9D8B030D-6E8A-4147-A177-3AD203B41FA5}">
                      <a16:colId xmlns:a16="http://schemas.microsoft.com/office/drawing/2014/main" val="600372090"/>
                    </a:ext>
                  </a:extLst>
                </a:gridCol>
                <a:gridCol w="868198">
                  <a:extLst>
                    <a:ext uri="{9D8B030D-6E8A-4147-A177-3AD203B41FA5}">
                      <a16:colId xmlns:a16="http://schemas.microsoft.com/office/drawing/2014/main" val="2744472278"/>
                    </a:ext>
                  </a:extLst>
                </a:gridCol>
              </a:tblGrid>
              <a:tr h="406329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r>
                        <a:rPr lang="tr-TR" dirty="0"/>
                        <a:t> 2025 YILI YAYIN LİSTESİ (1 OCAK-31 ARALIK 2025)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02417"/>
                  </a:ext>
                </a:extLst>
              </a:tr>
              <a:tr h="406329">
                <a:tc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MAKALE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BİLDİRİ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KİTAP- KİTAP BÖLÜMÜ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POJE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536977"/>
                  </a:ext>
                </a:extLst>
              </a:tr>
              <a:tr h="414750">
                <a:tc rowSpan="2">
                  <a:txBody>
                    <a:bodyPr/>
                    <a:lstStyle/>
                    <a:p>
                      <a:r>
                        <a:rPr lang="tr-TR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İLK VE ACİL YARDIM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SCI/SSCI/AHCI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ESCI/SCOPUS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TRDİZİN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ULUSLARARASI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ULUSLARARASI</a:t>
                      </a: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ULUSAL</a:t>
                      </a:r>
                    </a:p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TÜBİTAK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196599"/>
                  </a:ext>
                </a:extLst>
              </a:tr>
              <a:tr h="3256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05069843"/>
                  </a:ext>
                </a:extLst>
              </a:tr>
            </a:tbl>
          </a:graphicData>
        </a:graphic>
      </p:graphicFrame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33879D0B-3C6F-4FED-9B03-55D519E3C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916655"/>
              </p:ext>
            </p:extLst>
          </p:nvPr>
        </p:nvGraphicFramePr>
        <p:xfrm>
          <a:off x="3222169" y="2609527"/>
          <a:ext cx="8505372" cy="4248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562">
                  <a:extLst>
                    <a:ext uri="{9D8B030D-6E8A-4147-A177-3AD203B41FA5}">
                      <a16:colId xmlns:a16="http://schemas.microsoft.com/office/drawing/2014/main" val="3605196108"/>
                    </a:ext>
                  </a:extLst>
                </a:gridCol>
                <a:gridCol w="1417562">
                  <a:extLst>
                    <a:ext uri="{9D8B030D-6E8A-4147-A177-3AD203B41FA5}">
                      <a16:colId xmlns:a16="http://schemas.microsoft.com/office/drawing/2014/main" val="2114277912"/>
                    </a:ext>
                  </a:extLst>
                </a:gridCol>
                <a:gridCol w="1417562">
                  <a:extLst>
                    <a:ext uri="{9D8B030D-6E8A-4147-A177-3AD203B41FA5}">
                      <a16:colId xmlns:a16="http://schemas.microsoft.com/office/drawing/2014/main" val="2045251117"/>
                    </a:ext>
                  </a:extLst>
                </a:gridCol>
                <a:gridCol w="1417562">
                  <a:extLst>
                    <a:ext uri="{9D8B030D-6E8A-4147-A177-3AD203B41FA5}">
                      <a16:colId xmlns:a16="http://schemas.microsoft.com/office/drawing/2014/main" val="4028258759"/>
                    </a:ext>
                  </a:extLst>
                </a:gridCol>
                <a:gridCol w="1417562">
                  <a:extLst>
                    <a:ext uri="{9D8B030D-6E8A-4147-A177-3AD203B41FA5}">
                      <a16:colId xmlns:a16="http://schemas.microsoft.com/office/drawing/2014/main" val="193355555"/>
                    </a:ext>
                  </a:extLst>
                </a:gridCol>
                <a:gridCol w="1417562">
                  <a:extLst>
                    <a:ext uri="{9D8B030D-6E8A-4147-A177-3AD203B41FA5}">
                      <a16:colId xmlns:a16="http://schemas.microsoft.com/office/drawing/2014/main" val="973386553"/>
                    </a:ext>
                  </a:extLst>
                </a:gridCol>
              </a:tblGrid>
              <a:tr h="1298651">
                <a:tc>
                  <a:txBody>
                    <a:bodyPr/>
                    <a:lstStyle/>
                    <a:p>
                      <a:r>
                        <a:rPr lang="tr-TR" dirty="0"/>
                        <a:t>ÖĞRETİM ELEMANI ADI-SOYADI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MAKALE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KİTAP/KİTAP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EDİTÖRLÜK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PROJE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665091"/>
                  </a:ext>
                </a:extLst>
              </a:tr>
              <a:tr h="819394">
                <a:tc>
                  <a:txBody>
                    <a:bodyPr/>
                    <a:lstStyle/>
                    <a:p>
                      <a:r>
                        <a:rPr lang="tr-TR" sz="1400" dirty="0"/>
                        <a:t>Dr. Öğretim Üyesi Murat İNCİ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SCI-Q1</a:t>
                      </a:r>
                    </a:p>
                    <a:p>
                      <a:r>
                        <a:rPr lang="tr-TR" sz="1400" dirty="0"/>
                        <a:t>1 ESCİ</a:t>
                      </a:r>
                    </a:p>
                    <a:p>
                      <a:r>
                        <a:rPr lang="tr-TR" sz="1400" dirty="0"/>
                        <a:t>1 TR-DİZİN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3 ULUSLARARASI 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5 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508776"/>
                  </a:ext>
                </a:extLst>
              </a:tr>
              <a:tr h="1065213">
                <a:tc>
                  <a:txBody>
                    <a:bodyPr/>
                    <a:lstStyle/>
                    <a:p>
                      <a:r>
                        <a:rPr lang="tr-TR" sz="1400" dirty="0"/>
                        <a:t>Öğr. Gör. Dr. Hatice YAĞCI KARAMANLI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TR-DİZİN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5 ULUSLARARASI 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4 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BAP PROJESİ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739459"/>
                  </a:ext>
                </a:extLst>
              </a:tr>
              <a:tr h="1065213">
                <a:tc>
                  <a:txBody>
                    <a:bodyPr/>
                    <a:lstStyle/>
                    <a:p>
                      <a:r>
                        <a:rPr lang="tr-TR" sz="1400" dirty="0"/>
                        <a:t>Öğr. Gör.  Büşra SOLMAZ AYDIN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TR-DİZİN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7 ULUSLARARASI BİLDİRİ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3 KİTAP BÖLÜMÜ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1 EDİTÖRLÜK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945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48243"/>
      </p:ext>
    </p:extLst>
  </p:cSld>
  <p:clrMapOvr>
    <a:masterClrMapping/>
  </p:clrMapOvr>
</p:sld>
</file>

<file path=ppt/theme/theme1.xml><?xml version="1.0" encoding="utf-8"?>
<a:theme xmlns:a="http://schemas.openxmlformats.org/drawingml/2006/main" name="deneme sunu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deneme sunu</Template>
  <TotalTime>163</TotalTime>
  <Words>801</Words>
  <Application>Microsoft Macintosh PowerPoint</Application>
  <PresentationFormat>Geniş ekran</PresentationFormat>
  <Paragraphs>281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Times New Roman</vt:lpstr>
      <vt:lpstr>deneme sunu</vt:lpstr>
      <vt:lpstr>ERMENEK UYSAL VE HASAN KALAN SAĞLIK HİZMETLERİ MESLEK YÜKSEKOKULU</vt:lpstr>
      <vt:lpstr>YERLEŞKEMİZ</vt:lpstr>
      <vt:lpstr>AKADEMİK PERSONEL DURUMU</vt:lpstr>
      <vt:lpstr>İDARİ PERSONEL DURUMU</vt:lpstr>
      <vt:lpstr>BÖLÜM VE PROGRAMLAR</vt:lpstr>
      <vt:lpstr>BÖLÜM VE PROGRAMLAR</vt:lpstr>
      <vt:lpstr>ÖĞRENCİ DURUMU</vt:lpstr>
      <vt:lpstr>Ermenek Uysal ve Hasan Kalan Sağlık Hizmetleri Meslek Yüksekokulu’nun Kuruluşundan Bugüne Kadar Tüm Akademik Faaliyetleri</vt:lpstr>
      <vt:lpstr>ERMENEK UYSAL VE HASAN KALAN SAĞLIK HİZMETLERİ MESLEK YÜKSEKOKULU  2025 YAYINLARIN VERİSİ</vt:lpstr>
      <vt:lpstr>ERMENEK UYSAL VE HASAN KALAN SAĞLIK HİZMETLERİ MESLEK YÜKSEKOKULU  2025 YAYINLARIN VERİSİ</vt:lpstr>
      <vt:lpstr>ERMENEK UYSAL VE HASAN KALAN SAĞLIK HİZMETLERİ MESLEK YÜKSEKOKULU  2025 YAYINLARIN VERİSİ</vt:lpstr>
      <vt:lpstr>ERMENEK UYSAL VE HASAN KALAN SAĞLIK HİZMETLERİ MESLEK YÜKSEKOKULU  2025 YAYINLARIN VERİSİ</vt:lpstr>
      <vt:lpstr>LABORATUVARLARIMIZ</vt:lpstr>
      <vt:lpstr>LABORATUVARLARIMIZ</vt:lpstr>
      <vt:lpstr>LABORATUVARLARIMIZ</vt:lpstr>
      <vt:lpstr>Sosyal Sorumluluk Faaliyetlerimizden Kareler …</vt:lpstr>
      <vt:lpstr>Düzenlenen Eğitim Faaliyetlerinden Kareler…</vt:lpstr>
      <vt:lpstr>Düzenlenen Eğitim Faaliyetlerinden Kareler…</vt:lpstr>
      <vt:lpstr>Sosyal Sorumluluk Faaliyetlerimizden Kareler …</vt:lpstr>
      <vt:lpstr>ECZANE HİZMETLERİ PROGRAMI İÇİN</vt:lpstr>
      <vt:lpstr>İLK VE ACİL YARDIM PROGRAMI İÇİN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AYŞEGÜL SOLAK</dc:creator>
  <cp:lastModifiedBy>Office</cp:lastModifiedBy>
  <cp:revision>4</cp:revision>
  <dcterms:created xsi:type="dcterms:W3CDTF">2024-07-17T05:41:51Z</dcterms:created>
  <dcterms:modified xsi:type="dcterms:W3CDTF">2026-07-20T13:28:00Z</dcterms:modified>
</cp:coreProperties>
</file>